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notesMasterIdLst>
    <p:notesMasterId r:id="rId30"/>
  </p:notesMasterIdLst>
  <p:sldIdLst>
    <p:sldId id="256" r:id="rId2"/>
    <p:sldId id="449" r:id="rId3"/>
    <p:sldId id="448" r:id="rId4"/>
    <p:sldId id="493" r:id="rId5"/>
    <p:sldId id="483" r:id="rId6"/>
    <p:sldId id="476" r:id="rId7"/>
    <p:sldId id="484" r:id="rId8"/>
    <p:sldId id="446" r:id="rId9"/>
    <p:sldId id="485" r:id="rId10"/>
    <p:sldId id="491" r:id="rId11"/>
    <p:sldId id="492" r:id="rId12"/>
    <p:sldId id="496" r:id="rId13"/>
    <p:sldId id="499" r:id="rId14"/>
    <p:sldId id="501" r:id="rId15"/>
    <p:sldId id="498" r:id="rId16"/>
    <p:sldId id="488" r:id="rId17"/>
    <p:sldId id="500" r:id="rId18"/>
    <p:sldId id="481" r:id="rId19"/>
    <p:sldId id="310" r:id="rId20"/>
    <p:sldId id="477" r:id="rId21"/>
    <p:sldId id="480" r:id="rId22"/>
    <p:sldId id="457" r:id="rId23"/>
    <p:sldId id="486" r:id="rId24"/>
    <p:sldId id="489" r:id="rId25"/>
    <p:sldId id="490" r:id="rId26"/>
    <p:sldId id="479" r:id="rId27"/>
    <p:sldId id="462" r:id="rId28"/>
    <p:sldId id="494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55"/>
    <p:restoredTop sz="92590"/>
  </p:normalViewPr>
  <p:slideViewPr>
    <p:cSldViewPr snapToGrid="0" snapToObjects="1">
      <p:cViewPr varScale="1">
        <p:scale>
          <a:sx n="62" d="100"/>
          <a:sy n="62" d="100"/>
        </p:scale>
        <p:origin x="8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9CDD6-E3A8-8A47-B190-FAD2B4F0A7F1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ACEDA-A97A-B644-978D-7252C97C6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5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ACEDA-A97A-B644-978D-7252C97C6C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29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DNA only for this session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ACEDA-A97A-B644-978D-7252C97C6C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173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VUS – also exists in somatic tumor analysis but impact is different</a:t>
            </a:r>
            <a:r>
              <a:rPr lang="en-US" baseline="0" dirty="0"/>
              <a:t> in inherited cancer  - increased uncertainty for relatives with the VUS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1C8E6-04F9-4FF5-AF49-86041AF6B01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309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FFF74749-3CB1-A348-B7F2-5AC0762D25B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0B3A228-5B53-A243-9AFF-F6203308E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59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4749-3CB1-A348-B7F2-5AC0762D25B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A228-5B53-A243-9AFF-F6203308E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2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4749-3CB1-A348-B7F2-5AC0762D25B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A228-5B53-A243-9AFF-F6203308E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09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4749-3CB1-A348-B7F2-5AC0762D25B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A228-5B53-A243-9AFF-F6203308E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77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4749-3CB1-A348-B7F2-5AC0762D25B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A228-5B53-A243-9AFF-F6203308E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23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4749-3CB1-A348-B7F2-5AC0762D25B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A228-5B53-A243-9AFF-F6203308E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72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4749-3CB1-A348-B7F2-5AC0762D25B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A228-5B53-A243-9AFF-F6203308E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80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4749-3CB1-A348-B7F2-5AC0762D25B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A228-5B53-A243-9AFF-F6203308E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9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4749-3CB1-A348-B7F2-5AC0762D25B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A228-5B53-A243-9AFF-F6203308E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9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4749-3CB1-A348-B7F2-5AC0762D25B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A228-5B53-A243-9AFF-F6203308E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65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4749-3CB1-A348-B7F2-5AC0762D25B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A228-5B53-A243-9AFF-F6203308E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77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4749-3CB1-A348-B7F2-5AC0762D25B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A228-5B53-A243-9AFF-F6203308E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64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4749-3CB1-A348-B7F2-5AC0762D25B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A228-5B53-A243-9AFF-F6203308E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82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4749-3CB1-A348-B7F2-5AC0762D25B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A228-5B53-A243-9AFF-F6203308E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6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4749-3CB1-A348-B7F2-5AC0762D25B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A228-5B53-A243-9AFF-F6203308E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20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4749-3CB1-A348-B7F2-5AC0762D25B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A228-5B53-A243-9AFF-F6203308E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8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4749-3CB1-A348-B7F2-5AC0762D25B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A228-5B53-A243-9AFF-F6203308E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42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FFF74749-3CB1-A348-B7F2-5AC0762D25B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0B3A228-5B53-A243-9AFF-F6203308E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2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1/cas.14840" TargetMode="External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BD8B2-98DD-4447-A4CF-C1986F9604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Clinical interpretation of genomic variants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082196-A651-3243-AFC8-14ED2CB868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Harriet Feilotter, PhD, FCCMG, FACMG</a:t>
            </a:r>
          </a:p>
          <a:p>
            <a:r>
              <a:rPr lang="en-US" dirty="0"/>
              <a:t>Professor, Dept of Pathology and Molecular Medicine, Queen’s U</a:t>
            </a:r>
          </a:p>
          <a:p>
            <a:r>
              <a:rPr lang="en-US" dirty="0"/>
              <a:t>Director, Molecular Genetics, KHSC</a:t>
            </a:r>
          </a:p>
        </p:txBody>
      </p:sp>
    </p:spTree>
    <p:extLst>
      <p:ext uri="{BB962C8B-B14F-4D97-AF65-F5344CB8AC3E}">
        <p14:creationId xmlns:p14="http://schemas.microsoft.com/office/powerpoint/2010/main" val="251048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ACBA8-C68E-62E0-1431-A667015FC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767" y="512163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Before you understand Biomarker +, have to know how to talk about genomic variants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A6E44B-1413-D59B-F596-30AECD83238C}"/>
              </a:ext>
            </a:extLst>
          </p:cNvPr>
          <p:cNvSpPr txBox="1"/>
          <p:nvPr/>
        </p:nvSpPr>
        <p:spPr>
          <a:xfrm>
            <a:off x="2249557" y="2305869"/>
            <a:ext cx="88491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BE CLEAR ABOUT WHICH GENE OR PROTEIN IS THE BIOMARKER OF INTEREST- Standardized nomenclature rules will help with this.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C3E069-FF65-EDA6-FC0C-AA65A3356521}"/>
              </a:ext>
            </a:extLst>
          </p:cNvPr>
          <p:cNvSpPr txBox="1"/>
          <p:nvPr/>
        </p:nvSpPr>
        <p:spPr>
          <a:xfrm>
            <a:off x="287204" y="3229198"/>
            <a:ext cx="5376996" cy="3527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Must name genes and gene products unambiguously to avoid confusion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 the protein level, the use of “common” names is rampant and unlikely to change in the near future- </a:t>
            </a:r>
            <a:r>
              <a:rPr lang="en-US" dirty="0" err="1"/>
              <a:t>eg</a:t>
            </a:r>
            <a:r>
              <a:rPr lang="en-US" dirty="0"/>
              <a:t> PD-1 is the product of </a:t>
            </a:r>
            <a:r>
              <a:rPr lang="en-US" i="1" dirty="0"/>
              <a:t>PDCD1</a:t>
            </a:r>
            <a:r>
              <a:rPr lang="en-US" dirty="0"/>
              <a:t> but is also used as an alias for </a:t>
            </a:r>
            <a:r>
              <a:rPr lang="en-US" i="1" dirty="0"/>
              <a:t>SNCA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 the nucleotide level, it’s just as important to be specific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Many isoforms or variants of genes have been deposited into the databanks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you don’t specify which one you are talking about, mistakes will happen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34CBF4-5C56-7313-A4E6-7D4B75D0B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0" y="3376451"/>
            <a:ext cx="4701690" cy="3287648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24292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ABC37-9384-8090-D0AF-B907FB8D0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 level nomenclature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C5AE87-A74E-F062-1F9A-0743773944DD}"/>
              </a:ext>
            </a:extLst>
          </p:cNvPr>
          <p:cNvSpPr txBox="1"/>
          <p:nvPr/>
        </p:nvSpPr>
        <p:spPr>
          <a:xfrm>
            <a:off x="419928" y="3151424"/>
            <a:ext cx="11352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NM_001276760.1</a:t>
            </a:r>
            <a:r>
              <a:rPr lang="en-US" sz="4000" dirty="0"/>
              <a:t>(</a:t>
            </a:r>
            <a:r>
              <a:rPr lang="en-US" sz="4000" dirty="0">
                <a:solidFill>
                  <a:srgbClr val="00B050"/>
                </a:solidFill>
              </a:rPr>
              <a:t>TP53</a:t>
            </a:r>
            <a:r>
              <a:rPr lang="en-US" sz="4000" dirty="0"/>
              <a:t>):</a:t>
            </a:r>
            <a:r>
              <a:rPr lang="en-US" sz="4000" dirty="0">
                <a:solidFill>
                  <a:srgbClr val="00B0F0"/>
                </a:solidFill>
              </a:rPr>
              <a:t>c.98C&gt;G</a:t>
            </a:r>
            <a:r>
              <a:rPr lang="en-US" sz="4000" dirty="0"/>
              <a:t>(</a:t>
            </a:r>
            <a:r>
              <a:rPr lang="en-US" sz="4000" dirty="0">
                <a:solidFill>
                  <a:srgbClr val="7030A0"/>
                </a:solidFill>
              </a:rPr>
              <a:t>p.Pro33Arg</a:t>
            </a:r>
            <a:r>
              <a:rPr lang="en-US" sz="4000" dirty="0"/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61422E-6292-2D30-FAA6-BB7A100400BF}"/>
              </a:ext>
            </a:extLst>
          </p:cNvPr>
          <p:cNvSpPr txBox="1"/>
          <p:nvPr/>
        </p:nvSpPr>
        <p:spPr>
          <a:xfrm>
            <a:off x="3052843" y="4560669"/>
            <a:ext cx="68635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NM_000546.5- </a:t>
            </a:r>
            <a:r>
              <a:rPr lang="en-US" dirty="0">
                <a:solidFill>
                  <a:srgbClr val="FF0000"/>
                </a:solidFill>
              </a:rPr>
              <a:t>refers to the exact version of the gene that has been deposited in a public database</a:t>
            </a:r>
          </a:p>
          <a:p>
            <a:r>
              <a:rPr lang="en-US" b="1" dirty="0">
                <a:solidFill>
                  <a:srgbClr val="00B050"/>
                </a:solidFill>
              </a:rPr>
              <a:t>TP53-</a:t>
            </a:r>
            <a:r>
              <a:rPr lang="en-US" dirty="0">
                <a:solidFill>
                  <a:srgbClr val="00B050"/>
                </a:solidFill>
              </a:rPr>
              <a:t> accepted gene name- should be </a:t>
            </a:r>
            <a:r>
              <a:rPr lang="en-US" dirty="0" err="1">
                <a:solidFill>
                  <a:srgbClr val="00B050"/>
                </a:solidFill>
              </a:rPr>
              <a:t>italisized</a:t>
            </a:r>
            <a:r>
              <a:rPr lang="en-US" dirty="0">
                <a:solidFill>
                  <a:srgbClr val="00B050"/>
                </a:solidFill>
              </a:rPr>
              <a:t> to differentiate from protein</a:t>
            </a:r>
          </a:p>
          <a:p>
            <a:r>
              <a:rPr lang="en-US" b="1" dirty="0">
                <a:solidFill>
                  <a:srgbClr val="00B0F0"/>
                </a:solidFill>
              </a:rPr>
              <a:t>c.215C&gt;G- </a:t>
            </a:r>
            <a:r>
              <a:rPr lang="en-US" dirty="0">
                <a:solidFill>
                  <a:srgbClr val="00B0F0"/>
                </a:solidFill>
              </a:rPr>
              <a:t>nucleotide change, counting from the first A of the starting methionine, which is called “1”</a:t>
            </a:r>
          </a:p>
          <a:p>
            <a:r>
              <a:rPr lang="en-US" b="1" dirty="0">
                <a:solidFill>
                  <a:srgbClr val="7030A0"/>
                </a:solidFill>
              </a:rPr>
              <a:t>p.Pro72Arg- </a:t>
            </a:r>
            <a:r>
              <a:rPr lang="en-US" dirty="0">
                <a:solidFill>
                  <a:srgbClr val="7030A0"/>
                </a:solidFill>
              </a:rPr>
              <a:t>corresponding protein change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9B1E77-06DD-C737-6C2D-EEDA2C51451E}"/>
              </a:ext>
            </a:extLst>
          </p:cNvPr>
          <p:cNvSpPr txBox="1"/>
          <p:nvPr/>
        </p:nvSpPr>
        <p:spPr>
          <a:xfrm>
            <a:off x="916056" y="2416028"/>
            <a:ext cx="10638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NM_000546.4</a:t>
            </a:r>
            <a:r>
              <a:rPr lang="en-US" sz="4000" dirty="0"/>
              <a:t>(</a:t>
            </a:r>
            <a:r>
              <a:rPr lang="en-US" sz="4000" dirty="0">
                <a:solidFill>
                  <a:srgbClr val="00B050"/>
                </a:solidFill>
              </a:rPr>
              <a:t>TP53</a:t>
            </a:r>
            <a:r>
              <a:rPr lang="en-US" sz="4000" dirty="0"/>
              <a:t>):</a:t>
            </a:r>
            <a:r>
              <a:rPr lang="en-US" sz="4000" dirty="0">
                <a:solidFill>
                  <a:srgbClr val="00B0F0"/>
                </a:solidFill>
              </a:rPr>
              <a:t>c.215C&gt;G</a:t>
            </a:r>
            <a:r>
              <a:rPr lang="en-US" sz="4000" dirty="0"/>
              <a:t>(</a:t>
            </a:r>
            <a:r>
              <a:rPr lang="en-US" sz="4000" dirty="0">
                <a:solidFill>
                  <a:srgbClr val="7030A0"/>
                </a:solidFill>
              </a:rPr>
              <a:t>p.Pro72Arg</a:t>
            </a:r>
            <a:r>
              <a:rPr lang="en-US" sz="4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57714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BDA5A-B78F-7A22-4FCD-ABE8837A5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biomarker positive?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7B54F-2E19-6A76-3714-161E1E405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Imagine a clinical trial that stratifies on KRAS status</a:t>
            </a:r>
          </a:p>
          <a:p>
            <a:r>
              <a:rPr lang="en-US" dirty="0"/>
              <a:t>What is the biomarker?  KRAS?  A KRAS variant?  A specific activity of the KRAS protein?</a:t>
            </a:r>
          </a:p>
          <a:p>
            <a:r>
              <a:rPr lang="en-US" dirty="0"/>
              <a:t>Need to understand the impact of the variant that results in a positive call</a:t>
            </a:r>
          </a:p>
          <a:p>
            <a:r>
              <a:rPr lang="en-US" dirty="0"/>
              <a:t>In the case of KRAS, often looking at gain of function mutations that enhance the GTPase activity</a:t>
            </a:r>
          </a:p>
        </p:txBody>
      </p:sp>
    </p:spTree>
    <p:extLst>
      <p:ext uri="{BB962C8B-B14F-4D97-AF65-F5344CB8AC3E}">
        <p14:creationId xmlns:p14="http://schemas.microsoft.com/office/powerpoint/2010/main" val="1881562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1936639-55D0-7843-1693-75E5AC19E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RAS proteins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143977-073F-4DAD-9CF6-27A8B6689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2463404"/>
            <a:ext cx="6616477" cy="34209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2C8F33-EDD2-C8F9-5550-BF08B6B4AFD1}"/>
              </a:ext>
            </a:extLst>
          </p:cNvPr>
          <p:cNvSpPr txBox="1"/>
          <p:nvPr/>
        </p:nvSpPr>
        <p:spPr>
          <a:xfrm>
            <a:off x="7738717" y="2450565"/>
            <a:ext cx="374208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4 major RAS isoforms (KRAS4A, KRAS4B, HRAS, NRAS)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First 165 amino acids highly conserved and form the G domain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Gain of function or activating mutations result in prolonged active state- GTP bound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19% of cancer patients have activating KRAS mutations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5D55C3-9886-D020-0E53-98D229805D7E}"/>
              </a:ext>
            </a:extLst>
          </p:cNvPr>
          <p:cNvSpPr txBox="1"/>
          <p:nvPr/>
        </p:nvSpPr>
        <p:spPr>
          <a:xfrm>
            <a:off x="165100" y="6236217"/>
            <a:ext cx="3251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Taken from Kwan et al J Exp Clin </a:t>
            </a:r>
            <a:r>
              <a:rPr lang="en-US" sz="1100" dirty="0" err="1"/>
              <a:t>Canc</a:t>
            </a:r>
            <a:r>
              <a:rPr lang="en-US" sz="1100" dirty="0"/>
              <a:t> Res 2022</a:t>
            </a:r>
          </a:p>
        </p:txBody>
      </p:sp>
    </p:spTree>
    <p:extLst>
      <p:ext uri="{BB962C8B-B14F-4D97-AF65-F5344CB8AC3E}">
        <p14:creationId xmlns:p14="http://schemas.microsoft.com/office/powerpoint/2010/main" val="380234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CF765-D834-2828-036F-5DB8F9321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223" y="599983"/>
            <a:ext cx="10515600" cy="1325563"/>
          </a:xfrm>
        </p:spPr>
        <p:txBody>
          <a:bodyPr/>
          <a:lstStyle/>
          <a:p>
            <a:r>
              <a:rPr lang="en-US" dirty="0"/>
              <a:t>What is an activating KRAS mutation?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ADB755-8056-D100-B5E6-0CEB9E27A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61" y="2339837"/>
            <a:ext cx="5610839" cy="43617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AD496D-2DC2-8248-9D2E-51E8B25A81EB}"/>
              </a:ext>
            </a:extLst>
          </p:cNvPr>
          <p:cNvSpPr txBox="1"/>
          <p:nvPr/>
        </p:nvSpPr>
        <p:spPr>
          <a:xfrm>
            <a:off x="6710326" y="2393674"/>
            <a:ext cx="46860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Mutating codon 12 or 13 results in a steric block that prevents the GAPs from entering the GTPase site</a:t>
            </a:r>
          </a:p>
          <a:p>
            <a:r>
              <a:rPr lang="en-US" dirty="0"/>
              <a:t>Mutating codon 61 abolishes the GTP hydrolysis mechanism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0F8FAD-BA7C-69CF-8005-C1838CF4178E}"/>
              </a:ext>
            </a:extLst>
          </p:cNvPr>
          <p:cNvSpPr txBox="1"/>
          <p:nvPr/>
        </p:nvSpPr>
        <p:spPr>
          <a:xfrm>
            <a:off x="6948722" y="4064543"/>
            <a:ext cx="2104616" cy="107721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G12C, G12D, G13D- high intrinsic GTPase activity</a:t>
            </a:r>
          </a:p>
          <a:p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CB9EA1-B074-65F3-F446-B7DE85E5E1CF}"/>
              </a:ext>
            </a:extLst>
          </p:cNvPr>
          <p:cNvSpPr txBox="1"/>
          <p:nvPr/>
        </p:nvSpPr>
        <p:spPr>
          <a:xfrm>
            <a:off x="6948723" y="5427020"/>
            <a:ext cx="2104616" cy="107721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G12A, G12R, G12V, Q61L, Q61H- low intrinsic GTPase activity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57F228-C516-0DF7-9FB7-2DE977982A51}"/>
              </a:ext>
            </a:extLst>
          </p:cNvPr>
          <p:cNvSpPr txBox="1"/>
          <p:nvPr/>
        </p:nvSpPr>
        <p:spPr>
          <a:xfrm>
            <a:off x="9423460" y="4064543"/>
            <a:ext cx="1679713" cy="107721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G12A, G12C, G13D, Q61L- high RAF binding affinity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46B33-6F78-CCD0-1CEB-DC456FA77938}"/>
              </a:ext>
            </a:extLst>
          </p:cNvPr>
          <p:cNvSpPr txBox="1"/>
          <p:nvPr/>
        </p:nvSpPr>
        <p:spPr>
          <a:xfrm>
            <a:off x="9423460" y="5427020"/>
            <a:ext cx="1679712" cy="83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G12R, G12V, G12D- low RAF binding affinity</a:t>
            </a:r>
          </a:p>
        </p:txBody>
      </p:sp>
    </p:spTree>
    <p:extLst>
      <p:ext uri="{BB962C8B-B14F-4D97-AF65-F5344CB8AC3E}">
        <p14:creationId xmlns:p14="http://schemas.microsoft.com/office/powerpoint/2010/main" val="411950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5DD3E-DAC6-56C2-4848-D4BE0C67E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76" y="596044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The assay to measure the biomarker matters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557820F-4BFB-D966-8467-EC2DA8E3FF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8915618"/>
              </p:ext>
            </p:extLst>
          </p:nvPr>
        </p:nvGraphicFramePr>
        <p:xfrm>
          <a:off x="1911626" y="2367211"/>
          <a:ext cx="7886700" cy="27075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7026">
                  <a:extLst>
                    <a:ext uri="{9D8B030D-6E8A-4147-A177-3AD203B41FA5}">
                      <a16:colId xmlns:a16="http://schemas.microsoft.com/office/drawing/2014/main" val="674825271"/>
                    </a:ext>
                  </a:extLst>
                </a:gridCol>
                <a:gridCol w="2050774">
                  <a:extLst>
                    <a:ext uri="{9D8B030D-6E8A-4147-A177-3AD203B41FA5}">
                      <a16:colId xmlns:a16="http://schemas.microsoft.com/office/drawing/2014/main" val="328603408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912643092"/>
                    </a:ext>
                  </a:extLst>
                </a:gridCol>
              </a:tblGrid>
              <a:tr h="685717">
                <a:tc>
                  <a:txBody>
                    <a:bodyPr/>
                    <a:lstStyle/>
                    <a:p>
                      <a:r>
                        <a:rPr lang="en-US" dirty="0"/>
                        <a:t>ASSAY DETECTS…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Mutation negative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Mutation positive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704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KRAS codon 12 variants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9504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KRAS codon 12/13 variants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1340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KRAS codon 12, 13, 117, 61, 146 variants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1285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Complete scanning of KRAS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48521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5D8D1FB-9298-81B0-5ABD-6ABD72EFC95A}"/>
              </a:ext>
            </a:extLst>
          </p:cNvPr>
          <p:cNvSpPr txBox="1"/>
          <p:nvPr/>
        </p:nvSpPr>
        <p:spPr>
          <a:xfrm>
            <a:off x="1615660" y="5380672"/>
            <a:ext cx="91517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to this the fact that different RAS genes are preferentially mutated in different </a:t>
            </a:r>
            <a:r>
              <a:rPr lang="en-US" dirty="0" err="1"/>
              <a:t>tumours</a:t>
            </a:r>
            <a:r>
              <a:rPr lang="en-US" dirty="0"/>
              <a:t> (KRAS predominant in colon, pancreatic, lung, </a:t>
            </a:r>
            <a:r>
              <a:rPr lang="en-US" dirty="0" err="1"/>
              <a:t>cholangio</a:t>
            </a:r>
            <a:r>
              <a:rPr lang="en-US" dirty="0"/>
              <a:t>; NRAS for melanoma, myeloma, CML, AML and HRAS head and neck and bladder) and the exact specifications of the assay become even more important</a:t>
            </a:r>
          </a:p>
        </p:txBody>
      </p:sp>
    </p:spTree>
    <p:extLst>
      <p:ext uri="{BB962C8B-B14F-4D97-AF65-F5344CB8AC3E}">
        <p14:creationId xmlns:p14="http://schemas.microsoft.com/office/powerpoint/2010/main" val="728173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89B18-C756-7135-96A1-E036FC9FB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3151"/>
            <a:ext cx="10515600" cy="1325563"/>
          </a:xfrm>
        </p:spPr>
        <p:txBody>
          <a:bodyPr/>
          <a:lstStyle/>
          <a:p>
            <a:r>
              <a:rPr lang="en-US" dirty="0"/>
              <a:t>KRAS variants overall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78A7BD-21CC-E1A0-99BA-6D8134B4B89A}"/>
              </a:ext>
            </a:extLst>
          </p:cNvPr>
          <p:cNvSpPr txBox="1"/>
          <p:nvPr/>
        </p:nvSpPr>
        <p:spPr>
          <a:xfrm>
            <a:off x="4101803" y="6467239"/>
            <a:ext cx="40350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Taken from Loree et al 2021 </a:t>
            </a:r>
            <a:r>
              <a:rPr lang="en-US" sz="1100" dirty="0" err="1"/>
              <a:t>ClinCanc</a:t>
            </a:r>
            <a:r>
              <a:rPr lang="en-US" sz="1100" dirty="0"/>
              <a:t> Res 27: 4587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4E1475-146F-4344-B9EE-75A7FF6CE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0198" y="129151"/>
            <a:ext cx="3633652" cy="67235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59749D-9826-AD5F-0C24-F441F6E92B69}"/>
              </a:ext>
            </a:extLst>
          </p:cNvPr>
          <p:cNvSpPr txBox="1"/>
          <p:nvPr/>
        </p:nvSpPr>
        <p:spPr>
          <a:xfrm>
            <a:off x="1141250" y="3276630"/>
            <a:ext cx="52935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About 1.2% of KRAS variant identified in a study of ~9500 CRC patients were considered atypical</a:t>
            </a:r>
          </a:p>
          <a:p>
            <a:r>
              <a:rPr lang="en-US" dirty="0"/>
              <a:t>~10% of those co-occurred with a common activating KRAS mutation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925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65A8D-2687-48C1-E37A-8051F01DD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KRAS scanning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16DB3-C09D-DA66-CE5D-512D1F888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255" y="2832100"/>
            <a:ext cx="8761412" cy="3416300"/>
          </a:xfrm>
        </p:spPr>
        <p:txBody>
          <a:bodyPr/>
          <a:lstStyle/>
          <a:p>
            <a:r>
              <a:rPr lang="en-US" dirty="0"/>
              <a:t>Assume your assay will identify ANY mutations within the coding region of KRAS</a:t>
            </a:r>
          </a:p>
          <a:p>
            <a:r>
              <a:rPr lang="en-US" dirty="0"/>
              <a:t>What if you identify a mutation that is not one of the common known gain of function mutations?</a:t>
            </a:r>
          </a:p>
          <a:p>
            <a:r>
              <a:rPr lang="en-US" dirty="0"/>
              <a:t>NM_033360.3(KRAS).c.491G&gt;A(p.Arg164Gln)</a:t>
            </a:r>
          </a:p>
        </p:txBody>
      </p:sp>
    </p:spTree>
    <p:extLst>
      <p:ext uri="{BB962C8B-B14F-4D97-AF65-F5344CB8AC3E}">
        <p14:creationId xmlns:p14="http://schemas.microsoft.com/office/powerpoint/2010/main" val="1784956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D388B-A016-0AAF-56BE-FF9112B5B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753" y="770468"/>
            <a:ext cx="8761413" cy="706964"/>
          </a:xfrm>
        </p:spPr>
        <p:txBody>
          <a:bodyPr/>
          <a:lstStyle/>
          <a:p>
            <a:r>
              <a:rPr lang="en-US" dirty="0"/>
              <a:t>Somatic variant interpretation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BD7713-E867-9A04-0A44-E16081DA9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12192000" cy="46869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53A7E9-B71A-D23A-BE16-4BB1401E919F}"/>
              </a:ext>
            </a:extLst>
          </p:cNvPr>
          <p:cNvSpPr txBox="1"/>
          <p:nvPr/>
        </p:nvSpPr>
        <p:spPr>
          <a:xfrm>
            <a:off x="177800" y="6460135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Taken from Genetics in Medicine 2022 24: 986</a:t>
            </a:r>
          </a:p>
        </p:txBody>
      </p:sp>
    </p:spTree>
    <p:extLst>
      <p:ext uri="{BB962C8B-B14F-4D97-AF65-F5344CB8AC3E}">
        <p14:creationId xmlns:p14="http://schemas.microsoft.com/office/powerpoint/2010/main" val="1451434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8635" y="677703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Variant Interpretation Classifications</a:t>
            </a:r>
            <a:br>
              <a:rPr lang="en-US" sz="3600" b="1" dirty="0"/>
            </a:br>
            <a:r>
              <a:rPr lang="en-US" sz="3600" b="1" dirty="0">
                <a:solidFill>
                  <a:schemeClr val="bg1"/>
                </a:solidFill>
              </a:rPr>
              <a:t>Germline/Somatic  Variants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1781175" y="3301998"/>
            <a:ext cx="1676400" cy="876302"/>
          </a:xfrm>
          <a:prstGeom prst="rect">
            <a:avLst/>
          </a:prstGeom>
          <a:solidFill>
            <a:srgbClr val="F8F8F8"/>
          </a:solidFill>
          <a:ln w="12700" cap="flat" cmpd="sng" algn="ctr">
            <a:solidFill>
              <a:srgbClr val="2A6EBB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Pathogenic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505200" y="3311524"/>
            <a:ext cx="1676400" cy="866776"/>
          </a:xfrm>
          <a:prstGeom prst="rect">
            <a:avLst/>
          </a:prstGeom>
          <a:solidFill>
            <a:srgbClr val="F8F8F8"/>
          </a:solidFill>
          <a:ln w="12700" cap="flat" cmpd="sng" algn="ctr">
            <a:solidFill>
              <a:srgbClr val="2A6EBB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C6204"/>
                </a:solidFill>
                <a:latin typeface="Calibri" panose="020F0502020204030204" pitchFamily="34" charset="0"/>
              </a:rPr>
              <a:t>Likely Pathogenic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5257800" y="3311524"/>
            <a:ext cx="1676400" cy="866777"/>
          </a:xfrm>
          <a:prstGeom prst="rect">
            <a:avLst/>
          </a:prstGeom>
          <a:solidFill>
            <a:srgbClr val="F8F8F8"/>
          </a:solidFill>
          <a:ln w="12700" cap="flat" cmpd="sng" algn="ctr">
            <a:solidFill>
              <a:srgbClr val="2A6EBB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Uncertain Significance </a:t>
            </a:r>
            <a:r>
              <a:rPr lang="en-US" sz="1400" b="1" dirty="0">
                <a:solidFill>
                  <a:srgbClr val="0070C0"/>
                </a:solidFill>
                <a:latin typeface="Calibri" panose="020F0502020204030204" pitchFamily="34" charset="0"/>
              </a:rPr>
              <a:t>(VUS)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7010400" y="3301998"/>
            <a:ext cx="1676400" cy="876302"/>
          </a:xfrm>
          <a:prstGeom prst="rect">
            <a:avLst/>
          </a:prstGeom>
          <a:solidFill>
            <a:srgbClr val="F8F8F8"/>
          </a:solidFill>
          <a:ln w="12700" cap="flat" cmpd="sng" algn="ctr">
            <a:solidFill>
              <a:srgbClr val="2A6EBB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F010D0"/>
                </a:solidFill>
                <a:latin typeface="Calibri" panose="020F0502020204030204" pitchFamily="34" charset="0"/>
              </a:rPr>
              <a:t>Likely Benign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8763000" y="3301998"/>
            <a:ext cx="1714500" cy="876303"/>
          </a:xfrm>
          <a:prstGeom prst="rect">
            <a:avLst/>
          </a:prstGeom>
          <a:solidFill>
            <a:srgbClr val="F8F8F8"/>
          </a:solidFill>
          <a:ln w="12700" cap="flat" cmpd="sng" algn="ctr">
            <a:solidFill>
              <a:srgbClr val="2A6EBB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Benign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1981200" y="5737543"/>
            <a:ext cx="2590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4953000" y="5737543"/>
            <a:ext cx="5257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BBBECD34-6F3C-0509-0683-AA34AA5E8A39}"/>
              </a:ext>
            </a:extLst>
          </p:cNvPr>
          <p:cNvSpPr/>
          <p:nvPr/>
        </p:nvSpPr>
        <p:spPr bwMode="auto">
          <a:xfrm>
            <a:off x="1766310" y="5316651"/>
            <a:ext cx="1676400" cy="876302"/>
          </a:xfrm>
          <a:prstGeom prst="rect">
            <a:avLst/>
          </a:prstGeom>
          <a:solidFill>
            <a:srgbClr val="F8F8F8"/>
          </a:solidFill>
          <a:ln w="12700" cap="flat" cmpd="sng" algn="ctr">
            <a:solidFill>
              <a:srgbClr val="2A6EBB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Oncogenic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B2C314-9CB8-5B97-3EA0-88CCC271D013}"/>
              </a:ext>
            </a:extLst>
          </p:cNvPr>
          <p:cNvSpPr/>
          <p:nvPr/>
        </p:nvSpPr>
        <p:spPr bwMode="auto">
          <a:xfrm>
            <a:off x="3490335" y="5326177"/>
            <a:ext cx="1676400" cy="866776"/>
          </a:xfrm>
          <a:prstGeom prst="rect">
            <a:avLst/>
          </a:prstGeom>
          <a:solidFill>
            <a:srgbClr val="F8F8F8"/>
          </a:solidFill>
          <a:ln w="12700" cap="flat" cmpd="sng" algn="ctr">
            <a:solidFill>
              <a:srgbClr val="2A6EBB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C6204"/>
                </a:solidFill>
                <a:latin typeface="Calibri" panose="020F0502020204030204" pitchFamily="34" charset="0"/>
              </a:rPr>
              <a:t>Likely Oncogenic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137E9A-1556-9183-5E65-1069C91D87B7}"/>
              </a:ext>
            </a:extLst>
          </p:cNvPr>
          <p:cNvSpPr/>
          <p:nvPr/>
        </p:nvSpPr>
        <p:spPr bwMode="auto">
          <a:xfrm>
            <a:off x="5242935" y="5326177"/>
            <a:ext cx="1676400" cy="866777"/>
          </a:xfrm>
          <a:prstGeom prst="rect">
            <a:avLst/>
          </a:prstGeom>
          <a:solidFill>
            <a:srgbClr val="F8F8F8"/>
          </a:solidFill>
          <a:ln w="12700" cap="flat" cmpd="sng" algn="ctr">
            <a:solidFill>
              <a:srgbClr val="2A6EBB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Uncertain Significance </a:t>
            </a:r>
            <a:r>
              <a:rPr lang="en-US" sz="1400" b="1" dirty="0">
                <a:solidFill>
                  <a:srgbClr val="0070C0"/>
                </a:solidFill>
                <a:latin typeface="Calibri" panose="020F0502020204030204" pitchFamily="34" charset="0"/>
              </a:rPr>
              <a:t>(VUS)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AFE161-D184-6B52-7E06-1970A67B671E}"/>
              </a:ext>
            </a:extLst>
          </p:cNvPr>
          <p:cNvSpPr/>
          <p:nvPr/>
        </p:nvSpPr>
        <p:spPr bwMode="auto">
          <a:xfrm>
            <a:off x="6995535" y="5316651"/>
            <a:ext cx="1676400" cy="876302"/>
          </a:xfrm>
          <a:prstGeom prst="rect">
            <a:avLst/>
          </a:prstGeom>
          <a:solidFill>
            <a:srgbClr val="F8F8F8"/>
          </a:solidFill>
          <a:ln w="12700" cap="flat" cmpd="sng" algn="ctr">
            <a:solidFill>
              <a:srgbClr val="2A6EBB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F010D0"/>
                </a:solidFill>
                <a:latin typeface="Calibri" panose="020F0502020204030204" pitchFamily="34" charset="0"/>
              </a:rPr>
              <a:t>Likely Benign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65FB8B-7BE9-B643-FC83-02F60B439A14}"/>
              </a:ext>
            </a:extLst>
          </p:cNvPr>
          <p:cNvSpPr/>
          <p:nvPr/>
        </p:nvSpPr>
        <p:spPr bwMode="auto">
          <a:xfrm>
            <a:off x="8748135" y="5316651"/>
            <a:ext cx="1714500" cy="876303"/>
          </a:xfrm>
          <a:prstGeom prst="rect">
            <a:avLst/>
          </a:prstGeom>
          <a:solidFill>
            <a:srgbClr val="F8F8F8"/>
          </a:solidFill>
          <a:ln w="12700" cap="flat" cmpd="sng" algn="ctr">
            <a:solidFill>
              <a:srgbClr val="2A6EBB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Benign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22E77B-2BA5-28C9-AFFA-E34A5A357050}"/>
              </a:ext>
            </a:extLst>
          </p:cNvPr>
          <p:cNvSpPr txBox="1"/>
          <p:nvPr/>
        </p:nvSpPr>
        <p:spPr>
          <a:xfrm>
            <a:off x="1981200" y="2674124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Germline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6E9AA2-2FF5-C3E3-73D2-C12A7A28CC78}"/>
              </a:ext>
            </a:extLst>
          </p:cNvPr>
          <p:cNvSpPr txBox="1"/>
          <p:nvPr/>
        </p:nvSpPr>
        <p:spPr>
          <a:xfrm>
            <a:off x="1981200" y="4862241"/>
            <a:ext cx="93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Somatic</a:t>
            </a:r>
          </a:p>
        </p:txBody>
      </p:sp>
    </p:spTree>
    <p:extLst>
      <p:ext uri="{BB962C8B-B14F-4D97-AF65-F5344CB8AC3E}">
        <p14:creationId xmlns:p14="http://schemas.microsoft.com/office/powerpoint/2010/main" val="2679055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CE94AF7-10AF-9C44-81AA-345F60B27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AB9A-330E-4FA3-A751-5468B4CF3F82}" type="slidenum">
              <a:rPr lang="en-CA" smtClean="0"/>
              <a:pPr/>
              <a:t>2</a:t>
            </a:fld>
            <a:endParaRPr lang="en-CA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12AF7F46-845C-4645-A78A-5A0A56F2079C}"/>
              </a:ext>
            </a:extLst>
          </p:cNvPr>
          <p:cNvSpPr txBox="1">
            <a:spLocks/>
          </p:cNvSpPr>
          <p:nvPr/>
        </p:nvSpPr>
        <p:spPr>
          <a:xfrm>
            <a:off x="520862" y="326017"/>
            <a:ext cx="11512731" cy="1146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CA" dirty="0"/>
              <a:t>Disclosures</a:t>
            </a:r>
          </a:p>
        </p:txBody>
      </p:sp>
      <p:sp>
        <p:nvSpPr>
          <p:cNvPr id="7" name="Content Placeholder 25">
            <a:extLst>
              <a:ext uri="{FF2B5EF4-FFF2-40B4-BE49-F238E27FC236}">
                <a16:creationId xmlns:a16="http://schemas.microsoft.com/office/drawing/2014/main" id="{BC35ACA0-7D74-024A-9309-BD28DA6F0FAC}"/>
              </a:ext>
            </a:extLst>
          </p:cNvPr>
          <p:cNvSpPr txBox="1">
            <a:spLocks/>
          </p:cNvSpPr>
          <p:nvPr/>
        </p:nvSpPr>
        <p:spPr>
          <a:xfrm>
            <a:off x="374467" y="1645872"/>
            <a:ext cx="11512731" cy="4316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 have the following financial relationships to disclose: </a:t>
            </a:r>
          </a:p>
        </p:txBody>
      </p:sp>
      <p:sp>
        <p:nvSpPr>
          <p:cNvPr id="8" name="Content Placeholder 27">
            <a:extLst>
              <a:ext uri="{FF2B5EF4-FFF2-40B4-BE49-F238E27FC236}">
                <a16:creationId xmlns:a16="http://schemas.microsoft.com/office/drawing/2014/main" id="{504EADE6-8D78-9B44-9047-04C0B6338F26}"/>
              </a:ext>
            </a:extLst>
          </p:cNvPr>
          <p:cNvSpPr txBox="1">
            <a:spLocks/>
          </p:cNvSpPr>
          <p:nvPr/>
        </p:nvSpPr>
        <p:spPr>
          <a:xfrm>
            <a:off x="374467" y="2963006"/>
            <a:ext cx="11512731" cy="898494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Consultant for Janssen, Roche, Astra Zeneca, Precision Rx, Novartis, EMD Serono, Pfizer, Bayer</a:t>
            </a:r>
          </a:p>
          <a:p>
            <a:pPr lvl="1"/>
            <a:r>
              <a:rPr lang="en-US" dirty="0"/>
              <a:t>Research Support from Astra Zeneca, Roche, EMD Serono, Amgen, Pfizer, </a:t>
            </a:r>
            <a:r>
              <a:rPr lang="en-US" dirty="0" err="1"/>
              <a:t>Canexia</a:t>
            </a:r>
            <a:r>
              <a:rPr lang="en-US" dirty="0"/>
              <a:t> Health</a:t>
            </a:r>
          </a:p>
        </p:txBody>
      </p:sp>
      <p:sp>
        <p:nvSpPr>
          <p:cNvPr id="9" name="Content Placeholder 28">
            <a:extLst>
              <a:ext uri="{FF2B5EF4-FFF2-40B4-BE49-F238E27FC236}">
                <a16:creationId xmlns:a16="http://schemas.microsoft.com/office/drawing/2014/main" id="{5DA25D32-BD48-EC41-B50A-0BAAE46524CE}"/>
              </a:ext>
            </a:extLst>
          </p:cNvPr>
          <p:cNvSpPr txBox="1">
            <a:spLocks/>
          </p:cNvSpPr>
          <p:nvPr/>
        </p:nvSpPr>
        <p:spPr>
          <a:xfrm>
            <a:off x="374467" y="4312108"/>
            <a:ext cx="11512731" cy="23350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r>
              <a:rPr lang="en-US" dirty="0"/>
              <a:t>I will not discuss off label use and/or investigational use in my presentation.</a:t>
            </a:r>
          </a:p>
        </p:txBody>
      </p:sp>
    </p:spTree>
    <p:extLst>
      <p:ext uri="{BB962C8B-B14F-4D97-AF65-F5344CB8AC3E}">
        <p14:creationId xmlns:p14="http://schemas.microsoft.com/office/powerpoint/2010/main" val="815724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1C3A0-D4C0-749F-7FC6-415DDD1A3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Variant interpretation from scratch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32AB21-FADA-FF8B-22F0-4C49AC5E9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411" y="2193490"/>
            <a:ext cx="7281241" cy="45152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29DEAF-061F-A825-0EDA-B589F47FAD41}"/>
              </a:ext>
            </a:extLst>
          </p:cNvPr>
          <p:cNvSpPr txBox="1"/>
          <p:nvPr/>
        </p:nvSpPr>
        <p:spPr>
          <a:xfrm>
            <a:off x="279400" y="6108611"/>
            <a:ext cx="1447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Taken from Moody et al 2019 JCO Precis Oncol</a:t>
            </a:r>
          </a:p>
        </p:txBody>
      </p:sp>
    </p:spTree>
    <p:extLst>
      <p:ext uri="{BB962C8B-B14F-4D97-AF65-F5344CB8AC3E}">
        <p14:creationId xmlns:p14="http://schemas.microsoft.com/office/powerpoint/2010/main" val="2481213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007BA-0A57-4D14-7E38-C53BC18AB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B2625F-39E5-925F-FE89-6F1737B9C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854"/>
            <a:ext cx="12192000" cy="66322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5FB241-FE54-27ED-C846-3B120B28786F}"/>
              </a:ext>
            </a:extLst>
          </p:cNvPr>
          <p:cNvSpPr txBox="1"/>
          <p:nvPr/>
        </p:nvSpPr>
        <p:spPr>
          <a:xfrm>
            <a:off x="88900" y="6591256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Taken from Genetics in Medicine 2022 24: 986</a:t>
            </a:r>
          </a:p>
        </p:txBody>
      </p:sp>
    </p:spTree>
    <p:extLst>
      <p:ext uri="{BB962C8B-B14F-4D97-AF65-F5344CB8AC3E}">
        <p14:creationId xmlns:p14="http://schemas.microsoft.com/office/powerpoint/2010/main" val="3833923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241FE-3C2B-964B-A9D0-526D3ED11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601"/>
            <a:ext cx="10515600" cy="1325563"/>
          </a:xfrm>
        </p:spPr>
        <p:txBody>
          <a:bodyPr/>
          <a:lstStyle/>
          <a:p>
            <a:r>
              <a:rPr lang="en-US" dirty="0"/>
              <a:t>AMP/ASCO/CAP Interpretation scheme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52896D-046F-2443-8807-CB1FF31A1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351" y="2515488"/>
            <a:ext cx="7577550" cy="41496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7A02E2-3036-6647-8440-E9B9EB8E5F84}"/>
              </a:ext>
            </a:extLst>
          </p:cNvPr>
          <p:cNvSpPr txBox="1"/>
          <p:nvPr/>
        </p:nvSpPr>
        <p:spPr>
          <a:xfrm>
            <a:off x="92289" y="6487297"/>
            <a:ext cx="2135521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Taken from Li et al 2017 JMD 19:4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989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1041E-F62E-88F5-7879-66A6F7F9A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NM_033360.3(KRAS).c. 491G&gt;A(p.Arg164Gln)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AAFE3-EDAA-24BA-0C0D-A9E4CB452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742" y="2506662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Not one of the known mutations in KRAS</a:t>
            </a:r>
          </a:p>
          <a:p>
            <a:r>
              <a:rPr lang="en-US" dirty="0"/>
              <a:t>Using the evidence guideline, find a couple of functional studies- one shows mouse fibroblasts carrying this variant show foci formation similar to wildtype; another suggests slight increase in MAPK signaling but many of the cell lines tested also carried additional activating KRAS mutations</a:t>
            </a:r>
          </a:p>
          <a:p>
            <a:r>
              <a:rPr lang="en-US" dirty="0"/>
              <a:t>No predictive data</a:t>
            </a:r>
          </a:p>
          <a:p>
            <a:r>
              <a:rPr lang="en-US" dirty="0"/>
              <a:t>Not a hotspot</a:t>
            </a:r>
          </a:p>
          <a:p>
            <a:r>
              <a:rPr lang="en-US" dirty="0"/>
              <a:t>Computational tools predict deleterious </a:t>
            </a:r>
          </a:p>
          <a:p>
            <a:r>
              <a:rPr lang="en-US" dirty="0"/>
              <a:t>End up with a VUS call</a:t>
            </a:r>
          </a:p>
        </p:txBody>
      </p:sp>
    </p:spTree>
    <p:extLst>
      <p:ext uri="{BB962C8B-B14F-4D97-AF65-F5344CB8AC3E}">
        <p14:creationId xmlns:p14="http://schemas.microsoft.com/office/powerpoint/2010/main" val="2317294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0CE49-2C13-9EF6-49E7-1E87BAF37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Mutations may also have cell-context interpretations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CB1294-2637-7235-D31E-EDD74D638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2472566"/>
            <a:ext cx="7070120" cy="409448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C57E8DB-5CF5-64BD-4CCA-391D48549D8D}"/>
              </a:ext>
            </a:extLst>
          </p:cNvPr>
          <p:cNvSpPr txBox="1">
            <a:spLocks/>
          </p:cNvSpPr>
          <p:nvPr/>
        </p:nvSpPr>
        <p:spPr>
          <a:xfrm>
            <a:off x="6692625" y="1809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FF0000"/>
                </a:solidFill>
              </a:rPr>
              <a:t>NM_004333.4(BRAF):c.1799T&gt;A(p.Val600Glu)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A3E36F-169F-53C1-0CA9-F7F8CDF2A6FF}"/>
              </a:ext>
            </a:extLst>
          </p:cNvPr>
          <p:cNvSpPr txBox="1"/>
          <p:nvPr/>
        </p:nvSpPr>
        <p:spPr>
          <a:xfrm>
            <a:off x="114300" y="6382927"/>
            <a:ext cx="3580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Taken from </a:t>
            </a:r>
            <a:endParaRPr lang="en-CA" sz="1100" dirty="0"/>
          </a:p>
          <a:p>
            <a:r>
              <a:rPr lang="en-CA" sz="11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https://doi.org/10.1111/cas.14840</a:t>
            </a:r>
            <a:endParaRPr lang="en-CA" sz="1100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9A929-FF6E-401D-B785-44D1B2B8E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575" y="3094283"/>
            <a:ext cx="5854425" cy="266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97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87CEA-0E3E-2C6E-5C69-B84790DBF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Hereditary and somatic interpretations of the same mutations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3BF6C-1094-2D87-DBA1-ADBCC9304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855" y="3048000"/>
            <a:ext cx="8761412" cy="3416300"/>
          </a:xfrm>
        </p:spPr>
        <p:txBody>
          <a:bodyPr/>
          <a:lstStyle/>
          <a:p>
            <a:r>
              <a:rPr lang="en-US" dirty="0"/>
              <a:t>More and more, the same genes are being assessed in both the germline and somatic context</a:t>
            </a:r>
          </a:p>
          <a:p>
            <a:r>
              <a:rPr lang="en-US" dirty="0"/>
              <a:t>In particular, genes like BRCA1, BRCA2, CHEK2, PALB2, ATM, MLH1, MSH2, PMS2, MSH6</a:t>
            </a:r>
          </a:p>
          <a:p>
            <a:r>
              <a:rPr lang="en-US" dirty="0"/>
              <a:t>Study looking at single nucleotide variants reported in a variety of </a:t>
            </a:r>
            <a:r>
              <a:rPr lang="en-US" dirty="0" err="1"/>
              <a:t>tumours</a:t>
            </a:r>
            <a:r>
              <a:rPr lang="en-US" dirty="0"/>
              <a:t> and comparing those results to the germline variant interpretations </a:t>
            </a:r>
          </a:p>
        </p:txBody>
      </p:sp>
    </p:spTree>
    <p:extLst>
      <p:ext uri="{BB962C8B-B14F-4D97-AF65-F5344CB8AC3E}">
        <p14:creationId xmlns:p14="http://schemas.microsoft.com/office/powerpoint/2010/main" val="16193882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90D592-E5D4-AC46-977E-5F21A4814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26" y="1229295"/>
            <a:ext cx="11868948" cy="5223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0D563A-75AF-0AAD-FF03-144D5FC61D10}"/>
              </a:ext>
            </a:extLst>
          </p:cNvPr>
          <p:cNvSpPr txBox="1"/>
          <p:nvPr/>
        </p:nvSpPr>
        <p:spPr>
          <a:xfrm>
            <a:off x="161526" y="6550223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Taken from Moody et al 2019 JCO Precis Oncol</a:t>
            </a:r>
          </a:p>
        </p:txBody>
      </p:sp>
    </p:spTree>
    <p:extLst>
      <p:ext uri="{BB962C8B-B14F-4D97-AF65-F5344CB8AC3E}">
        <p14:creationId xmlns:p14="http://schemas.microsoft.com/office/powerpoint/2010/main" val="8540239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AC80C4-3B08-0E49-9849-6C9539E84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054" y="365125"/>
            <a:ext cx="10797746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NM_000059.2(BRCA2):c.9976A&gt;T(p.Lys3326*)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A5208A0-C2E7-6B4B-9F4C-72C7E893C2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2054" y="2727325"/>
            <a:ext cx="4825158" cy="341630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Truncating variant- in a disease where this is a known mechanism -but the variant is in the last exon, towards the end- the last amino acid should be 3419</a:t>
            </a:r>
          </a:p>
          <a:p>
            <a:r>
              <a:rPr lang="en-US" dirty="0"/>
              <a:t>Population data shows that the variant has been identified across all populations at a frequency of ~0.6%- much higher than the frequency of hereditary breast/ovarian cancer syndrome</a:t>
            </a:r>
          </a:p>
          <a:p>
            <a:r>
              <a:rPr lang="en-US" dirty="0"/>
              <a:t>In some populations, frequency &gt;1%, defining this as a polymorphism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C3C27F0-6DE1-BE4F-BB76-DE5075EA23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9907" y="2727325"/>
            <a:ext cx="5181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More recently, literature shows this variant impacts HR ability, although does not abolish it</a:t>
            </a:r>
          </a:p>
          <a:p>
            <a:r>
              <a:rPr lang="en-US" dirty="0"/>
              <a:t>May be associated with specific cancers (i.e. not necessarily breast or ovarian)</a:t>
            </a:r>
          </a:p>
          <a:p>
            <a:r>
              <a:rPr lang="en-US" dirty="0"/>
              <a:t>Large study of ~400,000 cases and controls suggests it is associated with cancers with environmental genotoxic risk factors</a:t>
            </a:r>
          </a:p>
        </p:txBody>
      </p:sp>
    </p:spTree>
    <p:extLst>
      <p:ext uri="{BB962C8B-B14F-4D97-AF65-F5344CB8AC3E}">
        <p14:creationId xmlns:p14="http://schemas.microsoft.com/office/powerpoint/2010/main" val="33729596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9E597-1930-9E48-7E98-B4D3C4AE7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 take home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FC91B-A4B6-5D72-148D-E8A9444D1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Defining exactly which biomarker you are dealing with is critical to avoid confusion, discordance and errors</a:t>
            </a:r>
          </a:p>
          <a:p>
            <a:r>
              <a:rPr lang="en-US" dirty="0"/>
              <a:t>To define a mutation, you must define the version of the gene you are aligning against</a:t>
            </a:r>
          </a:p>
          <a:p>
            <a:r>
              <a:rPr lang="en-US" dirty="0"/>
              <a:t>Once a mutation has been identified, you must interpret the clinical or biological impact of the variant in the context of the disease/sample and what you know about the mutation profile of that gene</a:t>
            </a:r>
          </a:p>
          <a:p>
            <a:r>
              <a:rPr lang="en-US" dirty="0"/>
              <a:t>Know your biomarker and your assay- if you are looking for activating mutations of an oncogene, know the range of what those might be and know whether your assay will detect all of them</a:t>
            </a:r>
          </a:p>
        </p:txBody>
      </p:sp>
    </p:spTree>
    <p:extLst>
      <p:ext uri="{BB962C8B-B14F-4D97-AF65-F5344CB8AC3E}">
        <p14:creationId xmlns:p14="http://schemas.microsoft.com/office/powerpoint/2010/main" val="368456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6F148-8771-804F-8E2C-E8D03F845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5DD64-8756-5E4C-87BF-78CC8FDC9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Define and describe different types of molecular oncology biomarkers</a:t>
            </a:r>
          </a:p>
          <a:p>
            <a:r>
              <a:rPr lang="en-CA" dirty="0"/>
              <a:t>Describe the difference in approach between characterization of a germline and a somatic biomarker</a:t>
            </a:r>
          </a:p>
          <a:p>
            <a:r>
              <a:rPr lang="en-CA" dirty="0"/>
              <a:t>List the important considerations when ascribing clinical relevance to a biomarker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112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9E597-1930-9E48-7E98-B4D3C4AE7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 take home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FC91B-A4B6-5D72-148D-E8A9444D1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Defining exactly which biomarker you are dealing with is critical to avoid confusion, discordance and errors</a:t>
            </a:r>
          </a:p>
          <a:p>
            <a:r>
              <a:rPr lang="en-US" dirty="0"/>
              <a:t>To define a mutation, you must define the version of the gene you are aligning against</a:t>
            </a:r>
          </a:p>
          <a:p>
            <a:r>
              <a:rPr lang="en-US" dirty="0"/>
              <a:t>Once a mutation has been identified, you must interpret the clinical or biological impact of the variant in the context of the disease/sample and what you know about the mutation profile of that gene</a:t>
            </a:r>
          </a:p>
          <a:p>
            <a:r>
              <a:rPr lang="en-US" dirty="0"/>
              <a:t>Know your biomarker and your assay- if you are looking for activating mutations of an oncogene, know the range of what those might be and know whether your assay will detect all of them</a:t>
            </a:r>
          </a:p>
        </p:txBody>
      </p:sp>
    </p:spTree>
    <p:extLst>
      <p:ext uri="{BB962C8B-B14F-4D97-AF65-F5344CB8AC3E}">
        <p14:creationId xmlns:p14="http://schemas.microsoft.com/office/powerpoint/2010/main" val="2531875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AEFF9-C33D-B4D3-D9ED-6B719C9B6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Classifying genomic biomarkers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6A546-77B3-89E2-B5DA-A9E699853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748" y="2342460"/>
            <a:ext cx="10515600" cy="4351338"/>
          </a:xfrm>
        </p:spPr>
        <p:txBody>
          <a:bodyPr/>
          <a:lstStyle/>
          <a:p>
            <a:r>
              <a:rPr lang="en-US" dirty="0"/>
              <a:t>Classify by type of biomarker</a:t>
            </a:r>
          </a:p>
          <a:p>
            <a:r>
              <a:rPr lang="en-US" dirty="0"/>
              <a:t>Classify by distribution in affected individual</a:t>
            </a:r>
          </a:p>
          <a:p>
            <a:r>
              <a:rPr lang="en-US" dirty="0"/>
              <a:t>Classify by type of mutation</a:t>
            </a:r>
          </a:p>
          <a:p>
            <a:r>
              <a:rPr lang="en-US" dirty="0"/>
              <a:t>Classify by the type of gene</a:t>
            </a:r>
          </a:p>
          <a:p>
            <a:r>
              <a:rPr lang="en-US" dirty="0"/>
              <a:t>Classify by type of disease</a:t>
            </a:r>
          </a:p>
          <a:p>
            <a:r>
              <a:rPr lang="en-US" dirty="0"/>
              <a:t>Classify by type of information available</a:t>
            </a:r>
          </a:p>
        </p:txBody>
      </p:sp>
    </p:spTree>
    <p:extLst>
      <p:ext uri="{BB962C8B-B14F-4D97-AF65-F5344CB8AC3E}">
        <p14:creationId xmlns:p14="http://schemas.microsoft.com/office/powerpoint/2010/main" val="1820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C5A5F1-DCD5-8DF2-47D2-45AEAA307847}"/>
              </a:ext>
            </a:extLst>
          </p:cNvPr>
          <p:cNvSpPr txBox="1"/>
          <p:nvPr/>
        </p:nvSpPr>
        <p:spPr>
          <a:xfrm>
            <a:off x="146326" y="6336430"/>
            <a:ext cx="438647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Taken from </a:t>
            </a:r>
            <a:r>
              <a:rPr lang="en-CA" sz="1100" dirty="0"/>
              <a:t>https://</a:t>
            </a:r>
            <a:r>
              <a:rPr lang="en-CA" sz="1100" dirty="0" err="1"/>
              <a:t>doi.org</a:t>
            </a:r>
            <a:r>
              <a:rPr lang="en-CA" sz="1100" dirty="0"/>
              <a:t>/10.1016/j.jtho.2021.01.1616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E2139D-C074-E4A1-B878-6774C5485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166" y="2427391"/>
            <a:ext cx="9303026" cy="33283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1C9034-8E4B-24F8-C108-7754E58670D8}"/>
              </a:ext>
            </a:extLst>
          </p:cNvPr>
          <p:cNvSpPr txBox="1"/>
          <p:nvPr/>
        </p:nvSpPr>
        <p:spPr>
          <a:xfrm>
            <a:off x="1007166" y="646378"/>
            <a:ext cx="89800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Types of molecular oncology biomarkers</a:t>
            </a:r>
          </a:p>
        </p:txBody>
      </p:sp>
    </p:spTree>
    <p:extLst>
      <p:ext uri="{BB962C8B-B14F-4D97-AF65-F5344CB8AC3E}">
        <p14:creationId xmlns:p14="http://schemas.microsoft.com/office/powerpoint/2010/main" val="4010061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5C527-E9FE-5912-6280-64E694A47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410" y="520968"/>
            <a:ext cx="11337234" cy="1325563"/>
          </a:xfrm>
        </p:spPr>
        <p:txBody>
          <a:bodyPr>
            <a:normAutofit/>
          </a:bodyPr>
          <a:lstStyle/>
          <a:p>
            <a:r>
              <a:rPr lang="en-US" dirty="0"/>
              <a:t>Categories of DNA mutations- </a:t>
            </a:r>
            <a:br>
              <a:rPr lang="en-US" dirty="0"/>
            </a:br>
            <a:r>
              <a:rPr lang="en-US" dirty="0"/>
              <a:t>what and where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B47CEC-13ED-D272-7460-BE61D1B2D1F3}"/>
              </a:ext>
            </a:extLst>
          </p:cNvPr>
          <p:cNvSpPr txBox="1"/>
          <p:nvPr/>
        </p:nvSpPr>
        <p:spPr>
          <a:xfrm>
            <a:off x="311427" y="2274838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dirty="0"/>
              <a:t>Silent/synonymous</a:t>
            </a:r>
          </a:p>
          <a:p>
            <a:pPr eaLnBrk="1" hangingPunct="1"/>
            <a:r>
              <a:rPr lang="en-US" dirty="0"/>
              <a:t>Missense/non-synonymous</a:t>
            </a:r>
          </a:p>
          <a:p>
            <a:pPr eaLnBrk="1" hangingPunct="1"/>
            <a:r>
              <a:rPr lang="en-US" dirty="0"/>
              <a:t>Nonsense</a:t>
            </a:r>
          </a:p>
          <a:p>
            <a:pPr eaLnBrk="1" hangingPunct="1"/>
            <a:r>
              <a:rPr lang="en-US" dirty="0"/>
              <a:t>Regulatory variants</a:t>
            </a:r>
          </a:p>
          <a:p>
            <a:pPr eaLnBrk="1" hangingPunct="1"/>
            <a:r>
              <a:rPr lang="en-US" dirty="0"/>
              <a:t>RNA processing</a:t>
            </a:r>
          </a:p>
          <a:p>
            <a:pPr eaLnBrk="1" hangingPunct="1"/>
            <a:r>
              <a:rPr lang="en-US" dirty="0"/>
              <a:t>Splice site variants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58A9B6-82BE-D1F4-EFB9-45FC79365F46}"/>
              </a:ext>
            </a:extLst>
          </p:cNvPr>
          <p:cNvSpPr txBox="1"/>
          <p:nvPr/>
        </p:nvSpPr>
        <p:spPr>
          <a:xfrm>
            <a:off x="311427" y="3909896"/>
            <a:ext cx="6096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dirty="0"/>
              <a:t>Small insertion</a:t>
            </a:r>
          </a:p>
          <a:p>
            <a:pPr eaLnBrk="1" hangingPunct="1"/>
            <a:r>
              <a:rPr lang="en-US" dirty="0"/>
              <a:t>Small deletion</a:t>
            </a:r>
          </a:p>
          <a:p>
            <a:pPr eaLnBrk="1" hangingPunct="1"/>
            <a:r>
              <a:rPr lang="en-US" dirty="0"/>
              <a:t>Larger gene deletions, inversions, fusions, duplications</a:t>
            </a:r>
          </a:p>
          <a:p>
            <a:pPr eaLnBrk="1" hangingPunct="1"/>
            <a:r>
              <a:rPr lang="en-US" dirty="0"/>
              <a:t>Repeat expansions</a:t>
            </a:r>
          </a:p>
          <a:p>
            <a:pPr eaLnBrk="1" hangingPunct="1"/>
            <a:r>
              <a:rPr lang="en-US" dirty="0"/>
              <a:t>LINE/Alu insertion</a:t>
            </a:r>
          </a:p>
          <a:p>
            <a:pPr eaLnBrk="1" hangingPunct="1"/>
            <a:r>
              <a:rPr lang="en-US" dirty="0"/>
              <a:t>Chromosome arm deletions, duplications, translocations</a:t>
            </a:r>
          </a:p>
          <a:p>
            <a:pPr eaLnBrk="1" hangingPunct="1"/>
            <a:r>
              <a:rPr lang="en-US" dirty="0"/>
              <a:t>Aneuploidy, polyploidy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BEC2CF-A0BE-F836-782D-840F56A09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573" y="2575063"/>
            <a:ext cx="7900000" cy="349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907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DCA95-D523-7545-9FF6-8F78E60C2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82" y="507628"/>
            <a:ext cx="10515600" cy="1325563"/>
          </a:xfrm>
        </p:spPr>
        <p:txBody>
          <a:bodyPr/>
          <a:lstStyle/>
          <a:p>
            <a:r>
              <a:rPr lang="en-US" dirty="0"/>
              <a:t>Germline vs somatic variants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5E3793-03E5-6B43-8A45-061149E64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159" y="2331518"/>
            <a:ext cx="4981623" cy="41394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19FD3E-1496-FB40-9332-DAD6E60C2417}"/>
              </a:ext>
            </a:extLst>
          </p:cNvPr>
          <p:cNvSpPr txBox="1"/>
          <p:nvPr/>
        </p:nvSpPr>
        <p:spPr>
          <a:xfrm>
            <a:off x="5118276" y="6590556"/>
            <a:ext cx="61157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https://</a:t>
            </a:r>
            <a:r>
              <a:rPr lang="en-US" sz="900" dirty="0" err="1"/>
              <a:t>gatkforums.broadinstitute.org</a:t>
            </a:r>
            <a:r>
              <a:rPr lang="en-US" sz="900" dirty="0"/>
              <a:t>/</a:t>
            </a:r>
            <a:r>
              <a:rPr lang="en-US" sz="900" dirty="0" err="1"/>
              <a:t>gatk</a:t>
            </a:r>
            <a:r>
              <a:rPr lang="en-US" sz="900" dirty="0"/>
              <a:t>/discussion/11127/somatic-calling-is-not-simply-a-difference-between-two-</a:t>
            </a:r>
            <a:r>
              <a:rPr lang="en-US" sz="900" dirty="0" err="1"/>
              <a:t>callsets</a:t>
            </a:r>
            <a:endParaRPr lang="en-US" sz="9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B80C39-48C1-997F-B0FF-6F61CFA31EEC}"/>
              </a:ext>
            </a:extLst>
          </p:cNvPr>
          <p:cNvSpPr txBox="1"/>
          <p:nvPr/>
        </p:nvSpPr>
        <p:spPr>
          <a:xfrm>
            <a:off x="307643" y="2451653"/>
            <a:ext cx="41152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 a clinical trial, could be important to know whether a variant is germline or somatic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One way to determine this is to sequence both a normal and a </a:t>
            </a:r>
            <a:r>
              <a:rPr lang="en-US" sz="2400" dirty="0" err="1"/>
              <a:t>tumour</a:t>
            </a:r>
            <a:r>
              <a:rPr lang="en-US" sz="2400" dirty="0"/>
              <a:t> sample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If this is not possible, one has to infer this information</a:t>
            </a:r>
          </a:p>
        </p:txBody>
      </p:sp>
    </p:spTree>
    <p:extLst>
      <p:ext uri="{BB962C8B-B14F-4D97-AF65-F5344CB8AC3E}">
        <p14:creationId xmlns:p14="http://schemas.microsoft.com/office/powerpoint/2010/main" val="4184254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30682-5186-DE97-D3E2-5701CD4C9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553" y="782080"/>
            <a:ext cx="8761413" cy="706964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Biomarkers in </a:t>
            </a:r>
            <a:br>
              <a:rPr lang="en-US" sz="4400" dirty="0"/>
            </a:br>
            <a:r>
              <a:rPr lang="en-US" sz="4400" dirty="0"/>
              <a:t>clinical trials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55B3D-C4D0-5C16-E052-920146DCE82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4000" y="2863505"/>
            <a:ext cx="6172200" cy="4873625"/>
          </a:xfrm>
        </p:spPr>
        <p:txBody>
          <a:bodyPr/>
          <a:lstStyle/>
          <a:p>
            <a:r>
              <a:rPr lang="en-US" dirty="0"/>
              <a:t>Many nuances in how biomarkers can be classified or categorized</a:t>
            </a:r>
          </a:p>
          <a:p>
            <a:r>
              <a:rPr lang="en-US" dirty="0"/>
              <a:t>Clinical trials that incorporate genomic biomarkers are increasing in number </a:t>
            </a:r>
          </a:p>
          <a:p>
            <a:r>
              <a:rPr lang="en-US" dirty="0"/>
              <a:t>How are these nuances handled in that setting?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87BCD8-9B5D-C85E-64D2-11F7E7361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053" y="0"/>
            <a:ext cx="6416039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6F5A78-BDDC-1CB6-1F52-172D089EF5A7}"/>
              </a:ext>
            </a:extLst>
          </p:cNvPr>
          <p:cNvSpPr txBox="1"/>
          <p:nvPr/>
        </p:nvSpPr>
        <p:spPr>
          <a:xfrm>
            <a:off x="1002553" y="6319390"/>
            <a:ext cx="385233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Taken from </a:t>
            </a:r>
            <a:r>
              <a:rPr lang="en-CA" sz="1100" dirty="0"/>
              <a:t>https://</a:t>
            </a:r>
            <a:r>
              <a:rPr lang="en-CA" sz="1100" dirty="0" err="1"/>
              <a:t>doi.org</a:t>
            </a:r>
            <a:r>
              <a:rPr lang="en-CA" sz="1100" dirty="0"/>
              <a:t>/10.1016/j.jtho.2021.01.1616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8271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{EE684DCF-6BFE-CE44-B0E5-40FD8A75E537}tf10001076</Template>
  <TotalTime>1885</TotalTime>
  <Words>1631</Words>
  <Application>Microsoft Office PowerPoint</Application>
  <PresentationFormat>Widescreen</PresentationFormat>
  <Paragraphs>163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Century Gothic</vt:lpstr>
      <vt:lpstr>Segoe UI</vt:lpstr>
      <vt:lpstr>Wingdings</vt:lpstr>
      <vt:lpstr>Wingdings 3</vt:lpstr>
      <vt:lpstr>Ion Boardroom</vt:lpstr>
      <vt:lpstr>Clinical interpretation of genomic variants</vt:lpstr>
      <vt:lpstr>PowerPoint Presentation</vt:lpstr>
      <vt:lpstr>Learning objectives</vt:lpstr>
      <vt:lpstr>Specific take home messages</vt:lpstr>
      <vt:lpstr>Classifying genomic biomarkers</vt:lpstr>
      <vt:lpstr>PowerPoint Presentation</vt:lpstr>
      <vt:lpstr>Categories of DNA mutations-  what and where</vt:lpstr>
      <vt:lpstr>Germline vs somatic variants</vt:lpstr>
      <vt:lpstr>Biomarkers in  clinical trials</vt:lpstr>
      <vt:lpstr>Before you understand Biomarker +, have to know how to talk about genomic variants</vt:lpstr>
      <vt:lpstr>Gene level nomenclature</vt:lpstr>
      <vt:lpstr>What is biomarker positive?</vt:lpstr>
      <vt:lpstr>RAS proteins</vt:lpstr>
      <vt:lpstr>What is an activating KRAS mutation?</vt:lpstr>
      <vt:lpstr>The assay to measure the biomarker matters</vt:lpstr>
      <vt:lpstr>KRAS variants overall</vt:lpstr>
      <vt:lpstr>KRAS scanning</vt:lpstr>
      <vt:lpstr>Somatic variant interpretation</vt:lpstr>
      <vt:lpstr>Variant Interpretation Classifications Germline/Somatic  Variants</vt:lpstr>
      <vt:lpstr>Variant interpretation from scratch</vt:lpstr>
      <vt:lpstr>PowerPoint Presentation</vt:lpstr>
      <vt:lpstr>AMP/ASCO/CAP Interpretation scheme</vt:lpstr>
      <vt:lpstr>NM_033360.3(KRAS).c. 491G&gt;A(p.Arg164Gln)</vt:lpstr>
      <vt:lpstr>Mutations may also have cell-context interpretations</vt:lpstr>
      <vt:lpstr>Hereditary and somatic interpretations of the same mutations</vt:lpstr>
      <vt:lpstr>PowerPoint Presentation</vt:lpstr>
      <vt:lpstr>NM_000059.2(BRCA2):c.9976A&gt;T(p.Lys3326*)</vt:lpstr>
      <vt:lpstr>Specific take home messages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Clinical interpretation of genomic variants</dc:title>
  <dc:creator>Harriet Feilotter</dc:creator>
  <cp:lastModifiedBy>Nancy Dusharm</cp:lastModifiedBy>
  <cp:revision>43</cp:revision>
  <dcterms:created xsi:type="dcterms:W3CDTF">2019-07-17T11:14:55Z</dcterms:created>
  <dcterms:modified xsi:type="dcterms:W3CDTF">2022-08-02T22:41:31Z</dcterms:modified>
</cp:coreProperties>
</file>